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63" r:id="rId3"/>
    <p:sldId id="267" r:id="rId4"/>
    <p:sldId id="262" r:id="rId5"/>
    <p:sldId id="264" r:id="rId6"/>
    <p:sldId id="265" r:id="rId7"/>
    <p:sldId id="257" r:id="rId8"/>
    <p:sldId id="260" r:id="rId9"/>
    <p:sldId id="258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AB2ADE"/>
    <a:srgbClr val="1F0EFA"/>
    <a:srgbClr val="CC0000"/>
    <a:srgbClr val="FFFF66"/>
    <a:srgbClr val="A6DFF8"/>
    <a:srgbClr val="09D12A"/>
    <a:srgbClr val="5F63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inimized" horzBarState="maximized">
    <p:restoredLeft sz="15620" autoAdjust="0"/>
    <p:restoredTop sz="94660" autoAdjust="0"/>
  </p:normalViewPr>
  <p:slideViewPr>
    <p:cSldViewPr>
      <p:cViewPr varScale="1">
        <p:scale>
          <a:sx n="79" d="100"/>
          <a:sy n="79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D5C25E-3423-4371-9ECC-D20A9A3BEF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72878-0C9A-4630-8EBB-BC4B10454E7B}" type="slidenum">
              <a:rPr lang="en-US"/>
              <a:pPr/>
              <a:t>6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0719-91F1-4C78-8EA4-ADFF9BDA0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78AF-182A-465E-838C-F48D5ADF4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E27A-E046-40E5-AB99-7BE6B11F4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2DBC-F8CE-48B8-BC69-D92E1FAD7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D314-5244-4FB7-8C1F-E220EFDD5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B4CA-8C70-408D-BFA5-144D215E8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E4E5-4F9E-4FE4-9F73-6331C5588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B6CD-7B09-4999-83F9-78E8C6BCB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03A7EE-B4A4-4EB3-80CC-8194D26FFA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4666-F212-4CA9-A658-E8468558C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7517-F7D2-4D9B-ABC8-E21F0D25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BFDA1-735A-44A1-8B5C-1843D1C29651}" type="datetimeFigureOut">
              <a:rPr lang="en-US" smtClean="0"/>
              <a:pPr/>
              <a:t>11/11/2008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84D7-CF1E-414E-A33E-9B0931007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181DCB-168C-4D1C-ACAE-39A77895902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13" descr="VAR Connection 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676400" cy="1676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04088"/>
            <a:ext cx="7010400" cy="1143000"/>
          </a:xfrm>
        </p:spPr>
        <p:txBody>
          <a:bodyPr/>
          <a:lstStyle/>
          <a:p>
            <a:r>
              <a:rPr lang="en-US" dirty="0" smtClean="0"/>
              <a:t>Entering The U.S.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06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Michael Romanies						KOTRA 2008</a:t>
            </a:r>
          </a:p>
          <a:p>
            <a:pPr>
              <a:buNone/>
            </a:pPr>
            <a:r>
              <a:rPr lang="en-US" dirty="0" smtClean="0"/>
              <a:t>Managing Partner						Dallas, TX</a:t>
            </a:r>
          </a:p>
          <a:p>
            <a:pPr>
              <a:buNone/>
            </a:pPr>
            <a:r>
              <a:rPr lang="en-US" dirty="0" smtClean="0"/>
              <a:t>VARConnection.com</a:t>
            </a:r>
          </a:p>
          <a:p>
            <a:pPr>
              <a:buNone/>
            </a:pPr>
            <a:r>
              <a:rPr lang="en-US" sz="1800" dirty="0" smtClean="0"/>
              <a:t>Business Blogger: AllBusiness.com – Operational Excellence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2008 VAR Connection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78AF-182A-465E-838C-F48D5ADF4647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VAR Connection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057400"/>
            <a:ext cx="350520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04088"/>
            <a:ext cx="7010400" cy="1143000"/>
          </a:xfrm>
        </p:spPr>
        <p:txBody>
          <a:bodyPr/>
          <a:lstStyle/>
          <a:p>
            <a:r>
              <a:rPr lang="en-US" dirty="0" smtClean="0"/>
              <a:t>Entering The U.S.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06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Michael Romanies						KOTRA 2008</a:t>
            </a:r>
          </a:p>
          <a:p>
            <a:pPr>
              <a:buNone/>
            </a:pPr>
            <a:r>
              <a:rPr lang="en-US" dirty="0" smtClean="0"/>
              <a:t>Managing Director					Dallas, TX</a:t>
            </a:r>
          </a:p>
          <a:p>
            <a:pPr>
              <a:buNone/>
            </a:pPr>
            <a:r>
              <a:rPr lang="en-US" dirty="0" smtClean="0"/>
              <a:t>VARConnection.com</a:t>
            </a:r>
          </a:p>
          <a:p>
            <a:pPr>
              <a:buNone/>
            </a:pPr>
            <a:r>
              <a:rPr lang="en-US" sz="1800" dirty="0" smtClean="0"/>
              <a:t>Business Blogger: AllBusiness.com – Operational Excellence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2008 VAR Connection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78AF-182A-465E-838C-F48D5ADF4647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 descr="VAR Connection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057400"/>
            <a:ext cx="350520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04088"/>
            <a:ext cx="7010400" cy="1143000"/>
          </a:xfrm>
        </p:spPr>
        <p:txBody>
          <a:bodyPr/>
          <a:lstStyle/>
          <a:p>
            <a:r>
              <a:rPr lang="en-US" dirty="0" smtClean="0"/>
              <a:t>Entering The U.S.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for a long term Investment</a:t>
            </a:r>
          </a:p>
          <a:p>
            <a:pPr lvl="1"/>
            <a:r>
              <a:rPr lang="en-US" dirty="0" smtClean="0"/>
              <a:t>OEM</a:t>
            </a:r>
          </a:p>
          <a:p>
            <a:pPr lvl="1"/>
            <a:r>
              <a:rPr lang="en-US" dirty="0" smtClean="0"/>
              <a:t>Branded Product</a:t>
            </a:r>
          </a:p>
          <a:p>
            <a:r>
              <a:rPr lang="en-US" dirty="0" smtClean="0"/>
              <a:t>Establish </a:t>
            </a:r>
            <a:r>
              <a:rPr lang="en-US" dirty="0"/>
              <a:t>a</a:t>
            </a:r>
            <a:r>
              <a:rPr lang="en-US" dirty="0" smtClean="0"/>
              <a:t> Presence</a:t>
            </a:r>
          </a:p>
          <a:p>
            <a:pPr lvl="1"/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Sales</a:t>
            </a:r>
          </a:p>
          <a:p>
            <a:pPr lvl="1"/>
            <a:r>
              <a:rPr lang="en-US" dirty="0" smtClean="0"/>
              <a:t>Marketing</a:t>
            </a:r>
          </a:p>
          <a:p>
            <a:pPr lvl="1"/>
            <a:r>
              <a:rPr lang="en-US" dirty="0" smtClean="0"/>
              <a:t>Public Relations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2008 VAR Connection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78AF-182A-465E-838C-F48D5ADF464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04088"/>
            <a:ext cx="7010400" cy="1143000"/>
          </a:xfrm>
        </p:spPr>
        <p:txBody>
          <a:bodyPr/>
          <a:lstStyle/>
          <a:p>
            <a:r>
              <a:rPr lang="en-US" dirty="0" smtClean="0"/>
              <a:t>Entering The U.S.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F.O.B Destination</a:t>
            </a:r>
          </a:p>
          <a:p>
            <a:pPr lvl="1"/>
            <a:r>
              <a:rPr lang="en-US" dirty="0" smtClean="0"/>
              <a:t>Product Availability</a:t>
            </a:r>
          </a:p>
          <a:p>
            <a:pPr lvl="1"/>
            <a:r>
              <a:rPr lang="en-US" dirty="0" smtClean="0"/>
              <a:t>Reverse Logistics</a:t>
            </a:r>
          </a:p>
          <a:p>
            <a:pPr lvl="1"/>
            <a:r>
              <a:rPr lang="en-US" dirty="0" smtClean="0"/>
              <a:t>Distribution</a:t>
            </a:r>
          </a:p>
          <a:p>
            <a:r>
              <a:rPr lang="en-US" dirty="0" smtClean="0"/>
              <a:t>Sales</a:t>
            </a:r>
          </a:p>
          <a:p>
            <a:pPr lvl="1"/>
            <a:r>
              <a:rPr lang="en-US" dirty="0" smtClean="0"/>
              <a:t>Direct Sales</a:t>
            </a:r>
          </a:p>
          <a:p>
            <a:pPr lvl="2"/>
            <a:r>
              <a:rPr lang="en-US" dirty="0" smtClean="0"/>
              <a:t>Manufacturers Representatives</a:t>
            </a:r>
          </a:p>
          <a:p>
            <a:pPr lvl="2"/>
            <a:r>
              <a:rPr lang="en-US" dirty="0" smtClean="0"/>
              <a:t>Brokers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78AF-182A-465E-838C-F48D5ADF464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62000"/>
            <a:ext cx="7010400" cy="704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Entering The U.S.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</a:p>
          <a:p>
            <a:pPr lvl="1"/>
            <a:r>
              <a:rPr lang="en-US" dirty="0" smtClean="0"/>
              <a:t>Channel Support</a:t>
            </a:r>
          </a:p>
          <a:p>
            <a:pPr lvl="2"/>
            <a:r>
              <a:rPr lang="en-US" dirty="0" smtClean="0"/>
              <a:t>Literature</a:t>
            </a:r>
          </a:p>
          <a:p>
            <a:pPr lvl="2"/>
            <a:r>
              <a:rPr lang="en-US" dirty="0" smtClean="0"/>
              <a:t>Trade Shows</a:t>
            </a:r>
          </a:p>
          <a:p>
            <a:pPr lvl="2"/>
            <a:r>
              <a:rPr lang="en-US" dirty="0" smtClean="0"/>
              <a:t>Retail/Distribution Events</a:t>
            </a:r>
            <a:endParaRPr lang="en-US" dirty="0"/>
          </a:p>
          <a:p>
            <a:pPr lvl="1"/>
            <a:r>
              <a:rPr lang="en-US" dirty="0" smtClean="0"/>
              <a:t>Promotions</a:t>
            </a:r>
          </a:p>
          <a:p>
            <a:pPr lvl="2"/>
            <a:r>
              <a:rPr lang="en-US" dirty="0" smtClean="0"/>
              <a:t>Advertising</a:t>
            </a:r>
          </a:p>
          <a:p>
            <a:pPr lvl="2"/>
            <a:r>
              <a:rPr lang="en-US" dirty="0" smtClean="0"/>
              <a:t>Rebates</a:t>
            </a:r>
          </a:p>
          <a:p>
            <a:pPr lvl="2"/>
            <a:r>
              <a:rPr lang="en-US" dirty="0" smtClean="0"/>
              <a:t>Displays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78AF-182A-465E-838C-F48D5ADF464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62000"/>
            <a:ext cx="7010400" cy="7802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Entering The U.S.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Public Relations/Media</a:t>
            </a:r>
          </a:p>
          <a:p>
            <a:pPr lvl="2"/>
            <a:r>
              <a:rPr lang="en-US" dirty="0" smtClean="0"/>
              <a:t>Reviews</a:t>
            </a:r>
          </a:p>
          <a:p>
            <a:pPr lvl="2"/>
            <a:r>
              <a:rPr lang="en-US" dirty="0" smtClean="0"/>
              <a:t>News Releases</a:t>
            </a:r>
          </a:p>
          <a:p>
            <a:pPr lvl="2"/>
            <a:r>
              <a:rPr lang="en-US" dirty="0" smtClean="0"/>
              <a:t>PR Tours</a:t>
            </a:r>
          </a:p>
          <a:p>
            <a:pPr lvl="2"/>
            <a:r>
              <a:rPr lang="en-US" dirty="0" smtClean="0"/>
              <a:t>PR Events 	</a:t>
            </a:r>
          </a:p>
          <a:p>
            <a:pPr lvl="3"/>
            <a:r>
              <a:rPr lang="en-US" dirty="0" err="1" smtClean="0"/>
              <a:t>ShowStoppers</a:t>
            </a:r>
            <a:r>
              <a:rPr lang="en-US" dirty="0" smtClean="0"/>
              <a:t>®	</a:t>
            </a:r>
          </a:p>
          <a:p>
            <a:pPr lvl="3"/>
            <a:r>
              <a:rPr lang="en-US" dirty="0" smtClean="0"/>
              <a:t>Ziff Davis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78AF-182A-465E-838C-F48D5ADF464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85800"/>
            <a:ext cx="7086600" cy="704088"/>
          </a:xfrm>
        </p:spPr>
        <p:txBody>
          <a:bodyPr>
            <a:normAutofit fontScale="90000"/>
          </a:bodyPr>
          <a:lstStyle/>
          <a:p>
            <a:r>
              <a:rPr lang="en-US" dirty="0"/>
              <a:t>Market Channels</a:t>
            </a: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8A73-F0C6-4388-8FE7-C79055513594}" type="slidenum">
              <a:rPr lang="en-US"/>
              <a:pPr/>
              <a:t>6</a:t>
            </a:fld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1600200"/>
            <a:ext cx="990600" cy="4876800"/>
          </a:xfrm>
          <a:prstGeom prst="rect">
            <a:avLst/>
          </a:prstGeom>
          <a:solidFill>
            <a:srgbClr val="5F63F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 rot="16200000">
            <a:off x="69057" y="3245643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Manufacturer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352800" y="2438400"/>
            <a:ext cx="685800" cy="2514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 rot="16200000">
            <a:off x="2964657" y="3245643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Distributors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410200" y="1600200"/>
            <a:ext cx="838200" cy="2514600"/>
          </a:xfrm>
          <a:prstGeom prst="rect">
            <a:avLst/>
          </a:prstGeom>
          <a:solidFill>
            <a:srgbClr val="A6DFF8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 rot="16200000">
            <a:off x="5060157" y="2407443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Retailers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7543800" y="1600200"/>
            <a:ext cx="838200" cy="4800600"/>
          </a:xfrm>
          <a:prstGeom prst="rect">
            <a:avLst/>
          </a:prstGeom>
          <a:solidFill>
            <a:srgbClr val="09D12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 rot="16200000">
            <a:off x="7193757" y="3626643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Consumers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5410200" y="4343400"/>
            <a:ext cx="838200" cy="1524000"/>
          </a:xfrm>
          <a:prstGeom prst="rect">
            <a:avLst/>
          </a:prstGeom>
          <a:solidFill>
            <a:srgbClr val="A6DFF8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410200" y="4572000"/>
            <a:ext cx="838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Web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Stores &amp;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Catalogs</a:t>
            </a:r>
          </a:p>
          <a:p>
            <a:pPr>
              <a:spcBef>
                <a:spcPct val="50000"/>
              </a:spcBef>
            </a:pPr>
            <a:endParaRPr lang="en-US" sz="1200" b="1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1676400" y="1828800"/>
            <a:ext cx="37338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1676400" y="5257800"/>
            <a:ext cx="37338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4038600" y="289560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4038600" y="464820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1676400" y="6172200"/>
            <a:ext cx="5867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6248400" y="2286000"/>
            <a:ext cx="1295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6248400" y="4876800"/>
            <a:ext cx="1295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1676400" y="3429000"/>
            <a:ext cx="16764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762000"/>
            <a:ext cx="7010400" cy="704088"/>
          </a:xfrm>
        </p:spPr>
        <p:txBody>
          <a:bodyPr>
            <a:normAutofit fontScale="90000"/>
          </a:bodyPr>
          <a:lstStyle/>
          <a:p>
            <a:r>
              <a:rPr lang="en-US" dirty="0"/>
              <a:t>Logistics/Product Flow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8A33-F302-4572-BDA7-DE5ACBC8278C}" type="slidenum">
              <a:rPr lang="en-US"/>
              <a:pPr/>
              <a:t>7</a:t>
            </a:fld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1600200"/>
            <a:ext cx="990600" cy="4876800"/>
          </a:xfrm>
          <a:prstGeom prst="rect">
            <a:avLst/>
          </a:prstGeom>
          <a:solidFill>
            <a:srgbClr val="5F63F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 rot="16200000">
            <a:off x="-235743" y="3245643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Manufacturer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352800" y="2438400"/>
            <a:ext cx="685800" cy="2514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 rot="16200000">
            <a:off x="2964657" y="3245643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Distributors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410200" y="1600200"/>
            <a:ext cx="838200" cy="2514600"/>
          </a:xfrm>
          <a:prstGeom prst="rect">
            <a:avLst/>
          </a:prstGeom>
          <a:solidFill>
            <a:srgbClr val="A6DFF8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 rot="16200000">
            <a:off x="5060157" y="2407443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Retailers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7543800" y="1600200"/>
            <a:ext cx="838200" cy="4800600"/>
          </a:xfrm>
          <a:prstGeom prst="rect">
            <a:avLst/>
          </a:prstGeom>
          <a:solidFill>
            <a:srgbClr val="09D12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 rot="16200000">
            <a:off x="7193757" y="3626643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Consumers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5410200" y="4343400"/>
            <a:ext cx="838200" cy="1524000"/>
          </a:xfrm>
          <a:prstGeom prst="rect">
            <a:avLst/>
          </a:prstGeom>
          <a:solidFill>
            <a:srgbClr val="A6DFF8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410200" y="4572000"/>
            <a:ext cx="838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Web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Stores &amp;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Catalogs</a:t>
            </a:r>
          </a:p>
          <a:p>
            <a:pPr>
              <a:spcBef>
                <a:spcPct val="50000"/>
              </a:spcBef>
            </a:pPr>
            <a:endParaRPr lang="en-US" sz="1200" b="1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1676400" y="1828800"/>
            <a:ext cx="37338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1676400" y="5257800"/>
            <a:ext cx="37338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4038600" y="289560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4038600" y="464820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1676400" y="6172200"/>
            <a:ext cx="5867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6248400" y="2286000"/>
            <a:ext cx="1295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6248400" y="4876800"/>
            <a:ext cx="1295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1676400" y="3429000"/>
            <a:ext cx="16764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990600" y="1600200"/>
            <a:ext cx="381000" cy="4876800"/>
          </a:xfrm>
          <a:prstGeom prst="rect">
            <a:avLst/>
          </a:prstGeom>
          <a:solidFill>
            <a:srgbClr val="AB2AD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 rot="16200000">
            <a:off x="-388142" y="3358633"/>
            <a:ext cx="3124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VAR Connection/Agent</a:t>
            </a:r>
            <a:endParaRPr lang="en-US" dirty="0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1371600" y="1600200"/>
            <a:ext cx="304800" cy="4876800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 rot="16200000">
            <a:off x="-197643" y="3702843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Contract Logistics / Fulfillment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4038600" y="3429000"/>
            <a:ext cx="3505200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4038600" y="4495800"/>
            <a:ext cx="3505200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1638300" y="5638800"/>
            <a:ext cx="5867400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762000"/>
            <a:ext cx="7086600" cy="704088"/>
          </a:xfrm>
        </p:spPr>
        <p:txBody>
          <a:bodyPr>
            <a:normAutofit fontScale="90000"/>
          </a:bodyPr>
          <a:lstStyle/>
          <a:p>
            <a:r>
              <a:rPr lang="en-US" dirty="0"/>
              <a:t>Sales Channels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2008 VAR Connection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0EAE-9FA1-441D-9635-155FBD45C3E8}" type="slidenum">
              <a:rPr lang="en-US"/>
              <a:pPr/>
              <a:t>8</a:t>
            </a:fld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85800" y="1600200"/>
            <a:ext cx="990600" cy="4876800"/>
          </a:xfrm>
          <a:prstGeom prst="rect">
            <a:avLst/>
          </a:prstGeom>
          <a:solidFill>
            <a:srgbClr val="5F63F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 rot="16200000">
            <a:off x="-159543" y="3512343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Manufacturer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352800" y="2438400"/>
            <a:ext cx="685800" cy="2514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 rot="16200000">
            <a:off x="2964657" y="3245643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Distributors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410200" y="1600200"/>
            <a:ext cx="838200" cy="2514600"/>
          </a:xfrm>
          <a:prstGeom prst="rect">
            <a:avLst/>
          </a:prstGeom>
          <a:solidFill>
            <a:srgbClr val="A6DFF8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 rot="16200000">
            <a:off x="4717256" y="2747170"/>
            <a:ext cx="2060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Mass Retailers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7543800" y="1600200"/>
            <a:ext cx="838200" cy="4800600"/>
          </a:xfrm>
          <a:prstGeom prst="rect">
            <a:avLst/>
          </a:prstGeom>
          <a:solidFill>
            <a:srgbClr val="09D12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 rot="16200000">
            <a:off x="7193757" y="3626643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Consumers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410200" y="4343400"/>
            <a:ext cx="838200" cy="1524000"/>
          </a:xfrm>
          <a:prstGeom prst="rect">
            <a:avLst/>
          </a:prstGeom>
          <a:solidFill>
            <a:srgbClr val="A6DFF8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410200" y="4572000"/>
            <a:ext cx="838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Web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Stores &amp;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Catalogs</a:t>
            </a:r>
          </a:p>
          <a:p>
            <a:pPr>
              <a:spcBef>
                <a:spcPct val="50000"/>
              </a:spcBef>
            </a:pPr>
            <a:endParaRPr lang="en-US" sz="1200" b="1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676400" y="1828800"/>
            <a:ext cx="37338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676400" y="5257800"/>
            <a:ext cx="37338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4038600" y="289560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4038600" y="464820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1676400" y="6172200"/>
            <a:ext cx="5867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6248400" y="2286000"/>
            <a:ext cx="1295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6248400" y="4876800"/>
            <a:ext cx="1295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1676400" y="3429000"/>
            <a:ext cx="16764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1295400" y="1600200"/>
            <a:ext cx="381000" cy="4876800"/>
          </a:xfrm>
          <a:prstGeom prst="rect">
            <a:avLst/>
          </a:prstGeom>
          <a:solidFill>
            <a:srgbClr val="AB2AD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 rot="16200000">
            <a:off x="-158233" y="3587234"/>
            <a:ext cx="32766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VAR Connection/Agent</a:t>
            </a:r>
            <a:endParaRPr lang="en-US" dirty="0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2209800" y="1905000"/>
            <a:ext cx="457200" cy="3276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 rot="16200000">
            <a:off x="1021557" y="3398043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Manufacturers Rep. Firm</a:t>
            </a:r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2667000" y="2133600"/>
            <a:ext cx="2743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>
            <a:off x="2659063" y="5029200"/>
            <a:ext cx="2743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2667000" y="2971800"/>
            <a:ext cx="6858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85800"/>
            <a:ext cx="69342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Marketing Programs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95400"/>
            <a:ext cx="7391400" cy="511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177</Words>
  <Application>Microsoft Office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Custom Design</vt:lpstr>
      <vt:lpstr>Flow</vt:lpstr>
      <vt:lpstr>Entering The U.S. Market</vt:lpstr>
      <vt:lpstr>Entering The U.S. Market</vt:lpstr>
      <vt:lpstr>Entering The U.S. Market</vt:lpstr>
      <vt:lpstr>Entering The U.S. Market</vt:lpstr>
      <vt:lpstr>Entering The U.S. Market</vt:lpstr>
      <vt:lpstr>Market Channels</vt:lpstr>
      <vt:lpstr>Logistics/Product Flow</vt:lpstr>
      <vt:lpstr>Sales Channels</vt:lpstr>
      <vt:lpstr>Marketing Programs</vt:lpstr>
      <vt:lpstr>Entering The U.S. Market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Romanies</dc:creator>
  <cp:lastModifiedBy>MR</cp:lastModifiedBy>
  <cp:revision>46</cp:revision>
  <dcterms:created xsi:type="dcterms:W3CDTF">2008-02-12T02:40:25Z</dcterms:created>
  <dcterms:modified xsi:type="dcterms:W3CDTF">2008-11-11T21:28:33Z</dcterms:modified>
</cp:coreProperties>
</file>